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25" r:id="rId2"/>
    <p:sldMasterId id="2147483738" r:id="rId3"/>
    <p:sldMasterId id="2147483751" r:id="rId4"/>
    <p:sldMasterId id="2147483777" r:id="rId5"/>
    <p:sldMasterId id="2147483805" r:id="rId6"/>
    <p:sldMasterId id="2147483818" r:id="rId7"/>
    <p:sldMasterId id="2147483831" r:id="rId8"/>
  </p:sldMasterIdLst>
  <p:notesMasterIdLst>
    <p:notesMasterId r:id="rId13"/>
  </p:notesMasterIdLst>
  <p:handoutMasterIdLst>
    <p:handoutMasterId r:id="rId14"/>
  </p:handoutMasterIdLst>
  <p:sldIdLst>
    <p:sldId id="791" r:id="rId9"/>
    <p:sldId id="792" r:id="rId10"/>
    <p:sldId id="793" r:id="rId11"/>
    <p:sldId id="794" r:id="rId12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genseil Urs HSLU W" initials="wau" lastIdx="20" clrIdx="0"/>
  <p:cmAuthor id="1" name="Unyi Laura W.MSCBA.1201" initials="ULW" lastIdx="2" clrIdx="1"/>
  <p:cmAuthor id="2" name="Wagenseil Urs HSLU W" initials="WAU" lastIdx="11" clrIdx="2"/>
  <p:cmAuthor id="3" name="Ofelia Erica Te" initials="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850"/>
    <a:srgbClr val="FFEF2F"/>
    <a:srgbClr val="CCECFF"/>
    <a:srgbClr val="219402"/>
    <a:srgbClr val="99FF99"/>
    <a:srgbClr val="B870B8"/>
    <a:srgbClr val="FFFF99"/>
    <a:srgbClr val="CCFF99"/>
    <a:srgbClr val="CC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8" autoAdjust="0"/>
    <p:restoredTop sz="91011" autoAdjust="0"/>
  </p:normalViewPr>
  <p:slideViewPr>
    <p:cSldViewPr>
      <p:cViewPr varScale="1">
        <p:scale>
          <a:sx n="84" d="100"/>
          <a:sy n="84" d="100"/>
        </p:scale>
        <p:origin x="1291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06350-6134-B544-8917-DBD0BD8C6036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FD1E0-90B9-6447-BF58-C651D84400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258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7341E-BA5F-43D1-B1C4-30B7F30CA863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BD91D-F657-452C-AAD6-A860F0A4B16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47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51494" indent="-289036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56145" indent="-231229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18602" indent="-231229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81060" indent="-231229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43518" indent="-231229" eaLnBrk="0" fontAlgn="base" hangingPunct="0">
              <a:spcBef>
                <a:spcPct val="35000"/>
              </a:spcBef>
              <a:spcAft>
                <a:spcPct val="35000"/>
              </a:spcAft>
              <a:buChar char="-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5976" indent="-231229" eaLnBrk="0" fontAlgn="base" hangingPunct="0">
              <a:spcBef>
                <a:spcPct val="35000"/>
              </a:spcBef>
              <a:spcAft>
                <a:spcPct val="35000"/>
              </a:spcAft>
              <a:buChar char="-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8434" indent="-231229" eaLnBrk="0" fontAlgn="base" hangingPunct="0">
              <a:spcBef>
                <a:spcPct val="35000"/>
              </a:spcBef>
              <a:spcAft>
                <a:spcPct val="35000"/>
              </a:spcAft>
              <a:buChar char="-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30891" indent="-231229" eaLnBrk="0" fontAlgn="base" hangingPunct="0">
              <a:spcBef>
                <a:spcPct val="35000"/>
              </a:spcBef>
              <a:spcAft>
                <a:spcPct val="35000"/>
              </a:spcAft>
              <a:buChar char="-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21FCE75-FCAC-4BF2-9B5D-4551CDF95618}" type="slidenum">
              <a:rPr lang="en-GB" sz="1200"/>
              <a:pPr eaLnBrk="1" hangingPunct="1"/>
              <a:t>1</a:t>
            </a:fld>
            <a:endParaRPr lang="en-GB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48366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51494" indent="-289036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56145" indent="-231229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18602" indent="-231229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81060" indent="-231229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43518" indent="-231229" eaLnBrk="0" fontAlgn="base" hangingPunct="0">
              <a:spcBef>
                <a:spcPct val="35000"/>
              </a:spcBef>
              <a:spcAft>
                <a:spcPct val="35000"/>
              </a:spcAft>
              <a:buChar char="-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5976" indent="-231229" eaLnBrk="0" fontAlgn="base" hangingPunct="0">
              <a:spcBef>
                <a:spcPct val="35000"/>
              </a:spcBef>
              <a:spcAft>
                <a:spcPct val="35000"/>
              </a:spcAft>
              <a:buChar char="-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8434" indent="-231229" eaLnBrk="0" fontAlgn="base" hangingPunct="0">
              <a:spcBef>
                <a:spcPct val="35000"/>
              </a:spcBef>
              <a:spcAft>
                <a:spcPct val="35000"/>
              </a:spcAft>
              <a:buChar char="-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30891" indent="-231229" eaLnBrk="0" fontAlgn="base" hangingPunct="0">
              <a:spcBef>
                <a:spcPct val="35000"/>
              </a:spcBef>
              <a:spcAft>
                <a:spcPct val="35000"/>
              </a:spcAft>
              <a:buChar char="-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21FCE75-FCAC-4BF2-9B5D-4551CDF95618}" type="slidenum">
              <a:rPr lang="en-GB" sz="1200"/>
              <a:pPr eaLnBrk="1" hangingPunct="1"/>
              <a:t>4</a:t>
            </a:fld>
            <a:endParaRPr lang="en-GB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411560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1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2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28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3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44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52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60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slu_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7063" y="3725863"/>
            <a:ext cx="3433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Institut für Tourismuswirtschaft ITW</a:t>
            </a:r>
          </a:p>
        </p:txBody>
      </p:sp>
      <p:sp>
        <p:nvSpPr>
          <p:cNvPr id="6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8175" y="3925888"/>
            <a:ext cx="3959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>
                <a:solidFill>
                  <a:srgbClr val="000000"/>
                </a:solidFill>
              </a:rPr>
              <a:t>Prof. Urs Wagenseil, Leiter Tourismus</a:t>
            </a: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4525" y="4498975"/>
            <a:ext cx="873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T direkt</a:t>
            </a:r>
          </a:p>
        </p:txBody>
      </p:sp>
      <p:sp>
        <p:nvSpPr>
          <p:cNvPr id="8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63675" y="4492625"/>
            <a:ext cx="1817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+41 41 228 99 85</a:t>
            </a:r>
          </a:p>
        </p:txBody>
      </p:sp>
      <p:sp>
        <p:nvSpPr>
          <p:cNvPr id="9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2938" y="4676775"/>
            <a:ext cx="224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Urs.wagenseil@hslu.ch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060575"/>
            <a:ext cx="5541963" cy="1296988"/>
          </a:xfrm>
        </p:spPr>
        <p:txBody>
          <a:bodyPr anchor="t"/>
          <a:lstStyle>
            <a:lvl1pPr>
              <a:lnSpc>
                <a:spcPts val="2800"/>
              </a:lnSpc>
              <a:defRPr sz="19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7700" y="5383213"/>
            <a:ext cx="6300788" cy="1020762"/>
          </a:xfr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92237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C5375-1C44-4C4A-BA75-6678F97003A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3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5450" y="692150"/>
            <a:ext cx="2041525" cy="51911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47700" y="692150"/>
            <a:ext cx="5975350" cy="51911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B220-E862-4D67-91F0-DD90123E476C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1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692150"/>
            <a:ext cx="8169275" cy="8651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47700" y="1798638"/>
            <a:ext cx="8169275" cy="4084637"/>
          </a:xfr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  <a:endParaRPr lang="de-CH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F696F-ED4B-489B-B432-603697932029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9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slu_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7063" y="3725863"/>
            <a:ext cx="3433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Institut für Tourismuswirtschaft ITW</a:t>
            </a:r>
          </a:p>
        </p:txBody>
      </p:sp>
      <p:sp>
        <p:nvSpPr>
          <p:cNvPr id="6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8175" y="3925888"/>
            <a:ext cx="3959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>
                <a:solidFill>
                  <a:srgbClr val="000000"/>
                </a:solidFill>
              </a:rPr>
              <a:t>Prof. Urs Wagenseil, Leiter Tourismus</a:t>
            </a: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4525" y="4498975"/>
            <a:ext cx="873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T direkt</a:t>
            </a:r>
          </a:p>
        </p:txBody>
      </p:sp>
      <p:sp>
        <p:nvSpPr>
          <p:cNvPr id="8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63675" y="4492625"/>
            <a:ext cx="1817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+41 41 228 99 85</a:t>
            </a:r>
          </a:p>
        </p:txBody>
      </p:sp>
      <p:sp>
        <p:nvSpPr>
          <p:cNvPr id="9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2938" y="4676775"/>
            <a:ext cx="224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Urs.wagenseil@hslu.ch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060575"/>
            <a:ext cx="5541963" cy="1296988"/>
          </a:xfrm>
        </p:spPr>
        <p:txBody>
          <a:bodyPr anchor="t"/>
          <a:lstStyle>
            <a:lvl1pPr>
              <a:lnSpc>
                <a:spcPts val="2800"/>
              </a:lnSpc>
              <a:defRPr sz="1900"/>
            </a:lvl1pPr>
          </a:lstStyle>
          <a:p>
            <a:pPr lvl="0"/>
            <a:r>
              <a:rPr lang="hu-HU" noProof="0"/>
              <a:t>Mintacím szerkesztése</a:t>
            </a:r>
            <a:endParaRPr lang="de-CH" noProof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7700" y="5383213"/>
            <a:ext cx="6300788" cy="1020762"/>
          </a:xfr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400"/>
            </a:lvl1pPr>
          </a:lstStyle>
          <a:p>
            <a:pPr lvl="0"/>
            <a:r>
              <a:rPr lang="hu-HU" noProof="0"/>
              <a:t>Alcím mintájának szerkesztése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68760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hu-HU" dirty="0"/>
              <a:t>Mintacím szerkesztése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5000"/>
              </a:lnSpc>
              <a:defRPr sz="1800"/>
            </a:lvl1pPr>
            <a:lvl2pPr>
              <a:lnSpc>
                <a:spcPct val="125000"/>
              </a:lnSpc>
              <a:defRPr sz="1800"/>
            </a:lvl2pPr>
            <a:lvl3pPr>
              <a:lnSpc>
                <a:spcPct val="125000"/>
              </a:lnSpc>
              <a:defRPr sz="1800"/>
            </a:lvl3pPr>
            <a:lvl4pPr>
              <a:lnSpc>
                <a:spcPct val="125000"/>
              </a:lnSpc>
              <a:defRPr sz="1800"/>
            </a:lvl4pPr>
            <a:lvl5pPr>
              <a:lnSpc>
                <a:spcPct val="125000"/>
              </a:lnSpc>
              <a:defRPr sz="18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1600" y="6453188"/>
            <a:ext cx="7918450" cy="404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E05C-0C26-4274-9CF0-214589C873B9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 dirty="0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3BB9A-3D3A-4060-9594-7C57F37CE726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9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7700" y="1798638"/>
            <a:ext cx="4008438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8538" y="1798638"/>
            <a:ext cx="4008437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CF9A-1F9F-446F-B6F0-1B84037C474D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5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F7C08-4213-46D9-8A16-011447772F09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0469-6D8E-47F8-9012-088F2E83B178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3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A9E2F-7371-4D23-8794-9C96E96DDBF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0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340768"/>
            <a:ext cx="8169275" cy="4084637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  <a:lvl2pPr marL="539750" indent="-192088">
              <a:lnSpc>
                <a:spcPct val="125000"/>
              </a:lnSpc>
              <a:buFont typeface="Wingdings" panose="05000000000000000000" pitchFamily="2" charset="2"/>
              <a:buChar char="§"/>
              <a:defRPr/>
            </a:lvl2pPr>
            <a:lvl3pPr marL="906463" indent="-192088">
              <a:lnSpc>
                <a:spcPct val="125000"/>
              </a:lnSpc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06DF-E462-440E-8A0E-91D30D7390E3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47700" y="188640"/>
            <a:ext cx="8169275" cy="8651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618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39BD3-4C05-4BC5-BB03-97C5BD42AA0C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5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2BA35-F5B6-4201-B2B7-C8646930D296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9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D8469-A0C6-43D5-A986-327C6DAE54C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2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5450" y="692150"/>
            <a:ext cx="2041525" cy="51911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47700" y="692150"/>
            <a:ext cx="5975350" cy="51911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2FE80-E9C4-4573-97B5-BDF87F29F061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9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692150"/>
            <a:ext cx="8169275" cy="865188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47700" y="1798638"/>
            <a:ext cx="8169275" cy="4084637"/>
          </a:xfrm>
        </p:spPr>
        <p:txBody>
          <a:bodyPr/>
          <a:lstStyle/>
          <a:p>
            <a:pPr lvl="0"/>
            <a:r>
              <a:rPr lang="hu-HU" noProof="0"/>
              <a:t>Táblázat beszúrásához kattintson az ikonra</a:t>
            </a:r>
            <a:endParaRPr lang="de-CH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FC29E-11BA-42E9-86ED-7786A16F7352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50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slu_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7063" y="3725863"/>
            <a:ext cx="265168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050" b="0">
                <a:solidFill>
                  <a:srgbClr val="000000"/>
                </a:solidFill>
              </a:rPr>
              <a:t>Institut für Tourismuswirtschaft ITW</a:t>
            </a:r>
          </a:p>
        </p:txBody>
      </p:sp>
      <p:sp>
        <p:nvSpPr>
          <p:cNvPr id="6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8176" y="3925888"/>
            <a:ext cx="305885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050">
                <a:solidFill>
                  <a:srgbClr val="000000"/>
                </a:solidFill>
              </a:rPr>
              <a:t>Prof. Urs Wagenseil, Leiter Tourismus</a:t>
            </a: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4525" y="4498975"/>
            <a:ext cx="7072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050" b="0">
                <a:solidFill>
                  <a:srgbClr val="000000"/>
                </a:solidFill>
              </a:rPr>
              <a:t>T direkt</a:t>
            </a:r>
          </a:p>
        </p:txBody>
      </p:sp>
      <p:sp>
        <p:nvSpPr>
          <p:cNvPr id="8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63675" y="4492625"/>
            <a:ext cx="142218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050" b="0">
                <a:solidFill>
                  <a:srgbClr val="000000"/>
                </a:solidFill>
              </a:rPr>
              <a:t>+41 41 228 99 85</a:t>
            </a:r>
          </a:p>
        </p:txBody>
      </p:sp>
      <p:sp>
        <p:nvSpPr>
          <p:cNvPr id="9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2938" y="4676775"/>
            <a:ext cx="174118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050" b="0">
                <a:solidFill>
                  <a:srgbClr val="000000"/>
                </a:solidFill>
              </a:rPr>
              <a:t>Urs.wagenseil@hslu.ch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1" y="2060575"/>
            <a:ext cx="5541963" cy="1296988"/>
          </a:xfrm>
        </p:spPr>
        <p:txBody>
          <a:bodyPr anchor="t"/>
          <a:lstStyle>
            <a:lvl1pPr>
              <a:lnSpc>
                <a:spcPts val="2100"/>
              </a:lnSpc>
              <a:defRPr sz="1425"/>
            </a:lvl1pPr>
          </a:lstStyle>
          <a:p>
            <a:pPr lvl="0"/>
            <a:r>
              <a:rPr lang="hu-HU" noProof="0"/>
              <a:t>Mintacím szerkesztése</a:t>
            </a:r>
            <a:endParaRPr lang="de-CH" noProof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7701" y="5383213"/>
            <a:ext cx="6300788" cy="1020762"/>
          </a:xfrm>
        </p:spPr>
        <p:txBody>
          <a:bodyPr/>
          <a:lstStyle>
            <a:lvl1pPr marL="0" indent="0">
              <a:lnSpc>
                <a:spcPts val="1350"/>
              </a:lnSpc>
              <a:buFontTx/>
              <a:buNone/>
              <a:defRPr sz="1050"/>
            </a:lvl1pPr>
          </a:lstStyle>
          <a:p>
            <a:pPr lvl="0"/>
            <a:r>
              <a:rPr lang="hu-HU" noProof="0"/>
              <a:t>Alcím mintájának szerkesztése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3811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350"/>
            </a:lvl1pPr>
          </a:lstStyle>
          <a:p>
            <a:r>
              <a:rPr lang="hu-HU" dirty="0"/>
              <a:t>Mintacím szerkesztése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5000"/>
              </a:lnSpc>
              <a:defRPr sz="1350"/>
            </a:lvl1pPr>
            <a:lvl2pPr>
              <a:lnSpc>
                <a:spcPct val="125000"/>
              </a:lnSpc>
              <a:defRPr sz="1350"/>
            </a:lvl2pPr>
            <a:lvl3pPr>
              <a:lnSpc>
                <a:spcPct val="125000"/>
              </a:lnSpc>
              <a:defRPr sz="1350"/>
            </a:lvl3pPr>
            <a:lvl4pPr>
              <a:lnSpc>
                <a:spcPct val="125000"/>
              </a:lnSpc>
              <a:defRPr sz="1350"/>
            </a:lvl4pPr>
            <a:lvl5pPr>
              <a:lnSpc>
                <a:spcPct val="125000"/>
              </a:lnSpc>
              <a:defRPr sz="135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1601" y="6453188"/>
            <a:ext cx="7918450" cy="404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E05C-0C26-4274-9CF0-214589C873B9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 dirty="0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3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3BB9A-3D3A-4060-9594-7C57F37CE726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1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7700" y="1798640"/>
            <a:ext cx="4008438" cy="40846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8539" y="1798640"/>
            <a:ext cx="4008437" cy="40846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CF9A-1F9F-446F-B6F0-1B84037C474D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6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F7C08-4213-46D9-8A16-011447772F09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9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F0D59-969B-4475-9D03-F999A3EDFC72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44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0469-6D8E-47F8-9012-088F2E83B178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18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A9E2F-7371-4D23-8794-9C96E96DDBF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0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39BD3-4C05-4BC5-BB03-97C5BD42AA0C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2BA35-F5B6-4201-B2B7-C8646930D296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5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D8469-A0C6-43D5-A986-327C6DAE54C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5451" y="692152"/>
            <a:ext cx="2041525" cy="51911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47700" y="692152"/>
            <a:ext cx="5975350" cy="51911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2FE80-E9C4-4573-97B5-BDF87F29F061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1" y="692150"/>
            <a:ext cx="8169275" cy="865188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47701" y="1798640"/>
            <a:ext cx="8169275" cy="4084637"/>
          </a:xfrm>
        </p:spPr>
        <p:txBody>
          <a:bodyPr/>
          <a:lstStyle/>
          <a:p>
            <a:pPr lvl="0"/>
            <a:r>
              <a:rPr lang="hu-HU" noProof="0"/>
              <a:t>Táblázat beszúrásához kattintson az ikonra</a:t>
            </a:r>
            <a:endParaRPr lang="de-CH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FC29E-11BA-42E9-86ED-7786A16F7352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4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slu_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7063" y="3725863"/>
            <a:ext cx="3433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Institut für Tourismuswirtschaft ITW</a:t>
            </a:r>
          </a:p>
        </p:txBody>
      </p:sp>
      <p:sp>
        <p:nvSpPr>
          <p:cNvPr id="6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8175" y="3925888"/>
            <a:ext cx="3959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>
                <a:solidFill>
                  <a:srgbClr val="000000"/>
                </a:solidFill>
              </a:rPr>
              <a:t>Prof. Urs Wagenseil, Leiter Tourismus</a:t>
            </a: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4525" y="4498975"/>
            <a:ext cx="873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T direkt</a:t>
            </a:r>
          </a:p>
        </p:txBody>
      </p:sp>
      <p:sp>
        <p:nvSpPr>
          <p:cNvPr id="8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63675" y="4492625"/>
            <a:ext cx="1817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+41 41 228 99 85</a:t>
            </a:r>
          </a:p>
        </p:txBody>
      </p:sp>
      <p:sp>
        <p:nvSpPr>
          <p:cNvPr id="9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2938" y="4676775"/>
            <a:ext cx="224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Urs.wagenseil@hslu.ch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060575"/>
            <a:ext cx="5541963" cy="1296988"/>
          </a:xfrm>
        </p:spPr>
        <p:txBody>
          <a:bodyPr anchor="t"/>
          <a:lstStyle>
            <a:lvl1pPr>
              <a:lnSpc>
                <a:spcPts val="2800"/>
              </a:lnSpc>
              <a:defRPr sz="1900"/>
            </a:lvl1pPr>
          </a:lstStyle>
          <a:p>
            <a:pPr lvl="0"/>
            <a:r>
              <a:rPr lang="hu-HU" noProof="0"/>
              <a:t>Mintacím szerkesztése</a:t>
            </a:r>
            <a:endParaRPr lang="de-CH" noProof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7700" y="5383213"/>
            <a:ext cx="6300788" cy="1020762"/>
          </a:xfr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400"/>
            </a:lvl1pPr>
          </a:lstStyle>
          <a:p>
            <a:pPr lvl="0"/>
            <a:r>
              <a:rPr lang="hu-HU" noProof="0"/>
              <a:t>Alcím mintájának szerkesztése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1160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hu-HU" dirty="0"/>
              <a:t>Mintacím szerkesztése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5000"/>
              </a:lnSpc>
              <a:defRPr sz="1800"/>
            </a:lvl1pPr>
            <a:lvl2pPr>
              <a:lnSpc>
                <a:spcPct val="125000"/>
              </a:lnSpc>
              <a:defRPr sz="1800"/>
            </a:lvl2pPr>
            <a:lvl3pPr>
              <a:lnSpc>
                <a:spcPct val="125000"/>
              </a:lnSpc>
              <a:defRPr sz="1800"/>
            </a:lvl3pPr>
            <a:lvl4pPr>
              <a:lnSpc>
                <a:spcPct val="125000"/>
              </a:lnSpc>
              <a:defRPr sz="1800"/>
            </a:lvl4pPr>
            <a:lvl5pPr>
              <a:lnSpc>
                <a:spcPct val="125000"/>
              </a:lnSpc>
              <a:defRPr sz="18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1600" y="6453188"/>
            <a:ext cx="7918450" cy="404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E05C-0C26-4274-9CF0-214589C873B9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 dirty="0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8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3BB9A-3D3A-4060-9594-7C57F37CE726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7700" y="1798638"/>
            <a:ext cx="4008438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8538" y="1798638"/>
            <a:ext cx="4008437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E4C86-AAC3-4A96-B1ED-4F2CDD3EBDC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55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7700" y="1798638"/>
            <a:ext cx="4008438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8538" y="1798638"/>
            <a:ext cx="4008437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CF9A-1F9F-446F-B6F0-1B84037C474D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6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F7C08-4213-46D9-8A16-011447772F09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65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0469-6D8E-47F8-9012-088F2E83B178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5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A9E2F-7371-4D23-8794-9C96E96DDBF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1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39BD3-4C05-4BC5-BB03-97C5BD42AA0C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3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2BA35-F5B6-4201-B2B7-C8646930D296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655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D8469-A0C6-43D5-A986-327C6DAE54C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98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5450" y="692150"/>
            <a:ext cx="2041525" cy="51911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47700" y="692150"/>
            <a:ext cx="5975350" cy="51911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2FE80-E9C4-4573-97B5-BDF87F29F061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71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692150"/>
            <a:ext cx="8169275" cy="865188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47700" y="1798638"/>
            <a:ext cx="8169275" cy="4084637"/>
          </a:xfrm>
        </p:spPr>
        <p:txBody>
          <a:bodyPr/>
          <a:lstStyle/>
          <a:p>
            <a:pPr lvl="0"/>
            <a:r>
              <a:rPr lang="hu-HU" noProof="0"/>
              <a:t>Táblázat beszúrásához kattintson az ikonra</a:t>
            </a:r>
            <a:endParaRPr lang="de-CH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FC29E-11BA-42E9-86ED-7786A16F7352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01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slu_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7063" y="3725863"/>
            <a:ext cx="3433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Institut für Tourismuswirtschaft ITW</a:t>
            </a:r>
          </a:p>
        </p:txBody>
      </p:sp>
      <p:sp>
        <p:nvSpPr>
          <p:cNvPr id="6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8175" y="3925888"/>
            <a:ext cx="3959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>
                <a:solidFill>
                  <a:srgbClr val="000000"/>
                </a:solidFill>
              </a:rPr>
              <a:t>Prof. Urs Wagenseil, Leiter Tourismus</a:t>
            </a: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4525" y="4498975"/>
            <a:ext cx="873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T direkt</a:t>
            </a:r>
          </a:p>
        </p:txBody>
      </p:sp>
      <p:sp>
        <p:nvSpPr>
          <p:cNvPr id="8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63675" y="4492625"/>
            <a:ext cx="1817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+41 41 228 99 85</a:t>
            </a:r>
          </a:p>
        </p:txBody>
      </p:sp>
      <p:sp>
        <p:nvSpPr>
          <p:cNvPr id="9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2938" y="4676775"/>
            <a:ext cx="224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Urs.wagenseil@hslu.ch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060575"/>
            <a:ext cx="5541963" cy="1296988"/>
          </a:xfrm>
        </p:spPr>
        <p:txBody>
          <a:bodyPr anchor="t"/>
          <a:lstStyle>
            <a:lvl1pPr>
              <a:lnSpc>
                <a:spcPts val="2800"/>
              </a:lnSpc>
              <a:defRPr sz="1900"/>
            </a:lvl1pPr>
          </a:lstStyle>
          <a:p>
            <a:pPr lvl="0"/>
            <a:r>
              <a:rPr lang="hu-HU" noProof="0"/>
              <a:t>Mintacím szerkesztése</a:t>
            </a:r>
            <a:endParaRPr lang="de-CH" noProof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7700" y="5383213"/>
            <a:ext cx="6300788" cy="1020762"/>
          </a:xfr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400"/>
            </a:lvl1pPr>
          </a:lstStyle>
          <a:p>
            <a:pPr lvl="0"/>
            <a:r>
              <a:rPr lang="hu-HU" noProof="0"/>
              <a:t>Alcím mintájának szerkesztése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69274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9AAAD-2EB7-4ED5-B016-9BAF5C50B773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611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hu-HU" dirty="0"/>
              <a:t>Mintacím szerkesztése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5000"/>
              </a:lnSpc>
              <a:defRPr sz="1800"/>
            </a:lvl1pPr>
            <a:lvl2pPr>
              <a:lnSpc>
                <a:spcPct val="125000"/>
              </a:lnSpc>
              <a:defRPr sz="1800"/>
            </a:lvl2pPr>
            <a:lvl3pPr>
              <a:lnSpc>
                <a:spcPct val="125000"/>
              </a:lnSpc>
              <a:defRPr sz="1800"/>
            </a:lvl3pPr>
            <a:lvl4pPr>
              <a:lnSpc>
                <a:spcPct val="125000"/>
              </a:lnSpc>
              <a:defRPr sz="1800"/>
            </a:lvl4pPr>
            <a:lvl5pPr>
              <a:lnSpc>
                <a:spcPct val="125000"/>
              </a:lnSpc>
              <a:defRPr sz="18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71600" y="6453188"/>
            <a:ext cx="7918450" cy="4048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E05C-0C26-4274-9CF0-214589C873B9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 dirty="0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115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3BB9A-3D3A-4060-9594-7C57F37CE726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616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7700" y="1798638"/>
            <a:ext cx="4008438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8538" y="1798638"/>
            <a:ext cx="4008437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CF9A-1F9F-446F-B6F0-1B84037C474D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90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F7C08-4213-46D9-8A16-011447772F09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99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0469-6D8E-47F8-9012-088F2E83B178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79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A9E2F-7371-4D23-8794-9C96E96DDBF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01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39BD3-4C05-4BC5-BB03-97C5BD42AA0C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9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2BA35-F5B6-4201-B2B7-C8646930D296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45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D8469-A0C6-43D5-A986-327C6DAE54C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350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5450" y="692150"/>
            <a:ext cx="2041525" cy="51911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47700" y="692150"/>
            <a:ext cx="5975350" cy="51911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2FE80-E9C4-4573-97B5-BDF87F29F061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0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839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692150"/>
            <a:ext cx="8169275" cy="865188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47700" y="1798638"/>
            <a:ext cx="8169275" cy="4084637"/>
          </a:xfrm>
        </p:spPr>
        <p:txBody>
          <a:bodyPr/>
          <a:lstStyle/>
          <a:p>
            <a:pPr lvl="0"/>
            <a:r>
              <a:rPr lang="hu-HU" noProof="0"/>
              <a:t>Táblázat beszúrásához kattintson az ikonra</a:t>
            </a:r>
            <a:endParaRPr lang="de-CH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FC29E-11BA-42E9-86ED-7786A16F7352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591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slu_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7063" y="3725863"/>
            <a:ext cx="3433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CH" sz="1400" b="0">
                <a:solidFill>
                  <a:srgbClr val="000000"/>
                </a:solidFill>
              </a:rPr>
              <a:t>Institut für Tourismuswirtschaft ITW</a:t>
            </a:r>
          </a:p>
        </p:txBody>
      </p:sp>
      <p:sp>
        <p:nvSpPr>
          <p:cNvPr id="6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8175" y="3925888"/>
            <a:ext cx="3959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CH" sz="1400">
                <a:solidFill>
                  <a:srgbClr val="000000"/>
                </a:solidFill>
              </a:rPr>
              <a:t>Prof. Urs Wagenseil, Leiter Tourismus</a:t>
            </a: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4525" y="4498975"/>
            <a:ext cx="873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CH" sz="1400" b="0">
                <a:solidFill>
                  <a:srgbClr val="000000"/>
                </a:solidFill>
              </a:rPr>
              <a:t>T direkt</a:t>
            </a:r>
          </a:p>
        </p:txBody>
      </p:sp>
      <p:sp>
        <p:nvSpPr>
          <p:cNvPr id="8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63675" y="4492625"/>
            <a:ext cx="1817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CH" sz="1400" b="0">
                <a:solidFill>
                  <a:srgbClr val="000000"/>
                </a:solidFill>
              </a:rPr>
              <a:t>+41 41 228 99 85</a:t>
            </a:r>
          </a:p>
        </p:txBody>
      </p:sp>
      <p:sp>
        <p:nvSpPr>
          <p:cNvPr id="9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2938" y="4676775"/>
            <a:ext cx="224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CH" sz="1400" b="0">
                <a:solidFill>
                  <a:srgbClr val="000000"/>
                </a:solidFill>
              </a:rPr>
              <a:t>Urs.wagenseil@hslu.ch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060575"/>
            <a:ext cx="5541963" cy="1296988"/>
          </a:xfrm>
        </p:spPr>
        <p:txBody>
          <a:bodyPr anchor="t"/>
          <a:lstStyle>
            <a:lvl1pPr>
              <a:lnSpc>
                <a:spcPts val="2800"/>
              </a:lnSpc>
              <a:defRPr sz="19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7700" y="5383213"/>
            <a:ext cx="6300788" cy="1020762"/>
          </a:xfr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280159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340768"/>
            <a:ext cx="8169275" cy="4084637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  <a:lvl2pPr marL="539750" indent="-192088">
              <a:lnSpc>
                <a:spcPct val="125000"/>
              </a:lnSpc>
              <a:buFont typeface="Wingdings" panose="05000000000000000000" pitchFamily="2" charset="2"/>
              <a:buChar char="§"/>
              <a:defRPr/>
            </a:lvl2pPr>
            <a:lvl3pPr marL="906463" indent="-192088">
              <a:lnSpc>
                <a:spcPct val="125000"/>
              </a:lnSpc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47700" y="188640"/>
            <a:ext cx="8169275" cy="8651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C83BF-072D-460C-A595-CD8BF252DAA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0378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C5787-22D9-46FF-A330-862930442DA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493232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7700" y="1798638"/>
            <a:ext cx="4008438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8538" y="1798638"/>
            <a:ext cx="4008437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278E9-4EC5-4C42-9AEC-F6F5EB1EEB6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55739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0FF18-E02D-46DB-9CDC-5499D49E0EF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503506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6FEF-971E-439A-AE7C-DD0EEB887FE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025172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F33C9-0886-4727-9E0A-67CCF6B94D6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868117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F7C3-55C8-44CA-93E4-4196817C0C9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2576424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F94C-5976-4BF8-B9A2-81AB7A2DB80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1357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888F-8CA3-4D70-AA0C-6FA1F03196A8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0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5D09D-762B-42C9-A3A7-9D07AE2F8A3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625796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5450" y="692150"/>
            <a:ext cx="2041525" cy="51911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47700" y="692150"/>
            <a:ext cx="5975350" cy="51911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FDD7-4D2A-4CF6-A109-C1DB84EF006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7737095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692150"/>
            <a:ext cx="8169275" cy="8651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47700" y="1798638"/>
            <a:ext cx="8169275" cy="4084637"/>
          </a:xfr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  <a:endParaRPr lang="de-CH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F5FB5-8E9A-4A98-9B90-5D5F797EE9F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079054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slu_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7063" y="3725863"/>
            <a:ext cx="265168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050" b="0">
                <a:solidFill>
                  <a:srgbClr val="000000"/>
                </a:solidFill>
              </a:rPr>
              <a:t>Institut für Tourismuswirtschaft ITW</a:t>
            </a:r>
          </a:p>
        </p:txBody>
      </p:sp>
      <p:sp>
        <p:nvSpPr>
          <p:cNvPr id="6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8176" y="3925888"/>
            <a:ext cx="305885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050">
                <a:solidFill>
                  <a:srgbClr val="000000"/>
                </a:solidFill>
              </a:rPr>
              <a:t>Prof. Urs Wagenseil, Leiter Tourismus</a:t>
            </a: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4525" y="4498975"/>
            <a:ext cx="7072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050" b="0">
                <a:solidFill>
                  <a:srgbClr val="000000"/>
                </a:solidFill>
              </a:rPr>
              <a:t>T direkt</a:t>
            </a:r>
          </a:p>
        </p:txBody>
      </p:sp>
      <p:sp>
        <p:nvSpPr>
          <p:cNvPr id="8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63675" y="4492625"/>
            <a:ext cx="142218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050" b="0">
                <a:solidFill>
                  <a:srgbClr val="000000"/>
                </a:solidFill>
              </a:rPr>
              <a:t>+41 41 228 99 85</a:t>
            </a:r>
          </a:p>
        </p:txBody>
      </p:sp>
      <p:sp>
        <p:nvSpPr>
          <p:cNvPr id="9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2938" y="4676775"/>
            <a:ext cx="174118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050" b="0">
                <a:solidFill>
                  <a:srgbClr val="000000"/>
                </a:solidFill>
              </a:rPr>
              <a:t>Urs.wagenseil@hslu.ch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1" y="2060575"/>
            <a:ext cx="5541963" cy="1296988"/>
          </a:xfrm>
        </p:spPr>
        <p:txBody>
          <a:bodyPr anchor="t"/>
          <a:lstStyle>
            <a:lvl1pPr>
              <a:lnSpc>
                <a:spcPts val="2100"/>
              </a:lnSpc>
              <a:defRPr sz="1425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7701" y="5383213"/>
            <a:ext cx="6300788" cy="1020762"/>
          </a:xfrm>
        </p:spPr>
        <p:txBody>
          <a:bodyPr/>
          <a:lstStyle>
            <a:lvl1pPr marL="0" indent="0">
              <a:lnSpc>
                <a:spcPts val="1350"/>
              </a:lnSpc>
              <a:buFontTx/>
              <a:buNone/>
              <a:defRPr sz="105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81061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1" y="1340770"/>
            <a:ext cx="8169275" cy="4084637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  <a:lvl2pPr marL="404813" indent="-144066">
              <a:lnSpc>
                <a:spcPct val="125000"/>
              </a:lnSpc>
              <a:buFont typeface="Wingdings" panose="05000000000000000000" pitchFamily="2" charset="2"/>
              <a:buChar char="§"/>
              <a:defRPr/>
            </a:lvl2pPr>
            <a:lvl3pPr marL="679847" indent="-144066">
              <a:lnSpc>
                <a:spcPct val="125000"/>
              </a:lnSpc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06DF-E462-440E-8A0E-91D30D7390E3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47701" y="188640"/>
            <a:ext cx="8169275" cy="8651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256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F0D59-969B-4475-9D03-F999A3EDFC72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288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7700" y="1798640"/>
            <a:ext cx="4008438" cy="40846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8539" y="1798640"/>
            <a:ext cx="4008437" cy="40846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E4C86-AAC3-4A96-B1ED-4F2CDD3EBDC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894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9AAAD-2EB7-4ED5-B016-9BAF5C50B773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050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0CFB8-F7FE-4B47-B03B-88938F01145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601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888F-8CA3-4D70-AA0C-6FA1F03196A8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5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2DEF7-FBB6-456F-9339-F884D087619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28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2DEF7-FBB6-456F-9339-F884D087619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224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5226-002D-424B-AB24-88F9C4BD9CD1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594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C5375-1C44-4C4A-BA75-6678F97003A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953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5451" y="692152"/>
            <a:ext cx="2041525" cy="51911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47700" y="692152"/>
            <a:ext cx="5975350" cy="51911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B220-E862-4D67-91F0-DD90123E476C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532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1" y="692150"/>
            <a:ext cx="8169275" cy="8651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47701" y="1798640"/>
            <a:ext cx="8169275" cy="4084637"/>
          </a:xfr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  <a:endParaRPr lang="de-CH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F696F-ED4B-489B-B432-603697932029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257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slu_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7063" y="3725863"/>
            <a:ext cx="3433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Institut für Tourismuswirtschaft ITW</a:t>
            </a:r>
          </a:p>
        </p:txBody>
      </p:sp>
      <p:sp>
        <p:nvSpPr>
          <p:cNvPr id="6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8175" y="3925888"/>
            <a:ext cx="3959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>
                <a:solidFill>
                  <a:srgbClr val="000000"/>
                </a:solidFill>
              </a:rPr>
              <a:t>Prof. Urs Wagenseil, Leiter Tourismus</a:t>
            </a:r>
          </a:p>
        </p:txBody>
      </p:sp>
      <p:sp>
        <p:nvSpPr>
          <p:cNvPr id="7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4525" y="4498975"/>
            <a:ext cx="873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T direkt</a:t>
            </a:r>
          </a:p>
        </p:txBody>
      </p:sp>
      <p:sp>
        <p:nvSpPr>
          <p:cNvPr id="8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63675" y="4492625"/>
            <a:ext cx="1817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+41 41 228 99 85</a:t>
            </a:r>
          </a:p>
        </p:txBody>
      </p:sp>
      <p:sp>
        <p:nvSpPr>
          <p:cNvPr id="9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2938" y="4676775"/>
            <a:ext cx="224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b="0">
                <a:solidFill>
                  <a:srgbClr val="000000"/>
                </a:solidFill>
              </a:rPr>
              <a:t>Urs.wagenseil@hslu.ch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060575"/>
            <a:ext cx="5541963" cy="1296988"/>
          </a:xfrm>
        </p:spPr>
        <p:txBody>
          <a:bodyPr anchor="t"/>
          <a:lstStyle>
            <a:lvl1pPr>
              <a:lnSpc>
                <a:spcPts val="2800"/>
              </a:lnSpc>
              <a:defRPr sz="19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7700" y="5383213"/>
            <a:ext cx="6300788" cy="1020762"/>
          </a:xfrm>
        </p:spPr>
        <p:txBody>
          <a:bodyPr/>
          <a:lstStyle>
            <a:lvl1pPr marL="0" indent="0">
              <a:lnSpc>
                <a:spcPts val="1800"/>
              </a:lnSpc>
              <a:buFontTx/>
              <a:buNone/>
              <a:defRPr sz="1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2022435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340768"/>
            <a:ext cx="8169275" cy="4084637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  <a:lvl2pPr marL="539750" indent="-192088">
              <a:lnSpc>
                <a:spcPct val="125000"/>
              </a:lnSpc>
              <a:buFont typeface="Wingdings" panose="05000000000000000000" pitchFamily="2" charset="2"/>
              <a:buChar char="§"/>
              <a:defRPr/>
            </a:lvl2pPr>
            <a:lvl3pPr marL="906463" indent="-192088">
              <a:lnSpc>
                <a:spcPct val="125000"/>
              </a:lnSpc>
              <a:buFont typeface="Arial" panose="020B0604020202020204" pitchFamily="34" charset="0"/>
              <a:buChar char="•"/>
              <a:defRPr/>
            </a:lvl3pPr>
            <a:lvl4pPr>
              <a:lnSpc>
                <a:spcPct val="125000"/>
              </a:lnSpc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06DF-E462-440E-8A0E-91D30D7390E3}" type="slidenum">
              <a:rPr lang="en-US" noProof="0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en-US" noProof="0" dirty="0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en-US" noProof="0" smtClean="0">
                <a:solidFill>
                  <a:srgbClr val="000000"/>
                </a:solidFill>
              </a:rPr>
              <a:pPr>
                <a:defRPr/>
              </a:pPr>
              <a:t>November 27, 2018</a:t>
            </a:fld>
            <a:endParaRPr lang="en-US" noProof="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68849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F0D59-969B-4475-9D03-F999A3EDFC72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992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7700" y="1798638"/>
            <a:ext cx="4008438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8538" y="1798638"/>
            <a:ext cx="4008437" cy="4084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E4C86-AAC3-4A96-B1ED-4F2CDD3EBDC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1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9AAAD-2EB7-4ED5-B016-9BAF5C50B773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8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5226-002D-424B-AB24-88F9C4BD9CD1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9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0CFB8-F7FE-4B47-B03B-88938F01145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299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888F-8CA3-4D70-AA0C-6FA1F03196A8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23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2DEF7-FBB6-456F-9339-F884D087619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315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  <a:endParaRPr lang="de-CH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5226-002D-424B-AB24-88F9C4BD9CD1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74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C5375-1C44-4C4A-BA75-6678F97003A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83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5450" y="692150"/>
            <a:ext cx="2041525" cy="51911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47700" y="692150"/>
            <a:ext cx="5975350" cy="51911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B220-E862-4D67-91F0-DD90123E476C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017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692150"/>
            <a:ext cx="8169275" cy="8651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47700" y="1798638"/>
            <a:ext cx="8169275" cy="4084637"/>
          </a:xfrm>
        </p:spPr>
        <p:txBody>
          <a:bodyPr/>
          <a:lstStyle/>
          <a:p>
            <a:pPr lvl="0"/>
            <a:r>
              <a:rPr lang="de-DE" noProof="0" dirty="0"/>
              <a:t>Tabelle durch Klicken auf Symbol hinzufügen</a:t>
            </a:r>
            <a:endParaRPr lang="de-CH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F696F-ED4B-489B-B432-603697932029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571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B0104-23E0-456B-B232-5DD19CC22DB5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0483D060-B025-4ACE-962A-23BAB8DEC0FD}" type="datetime1">
              <a:rPr lang="de-CH" smtClean="0">
                <a:solidFill>
                  <a:srgbClr val="000000"/>
                </a:solidFill>
              </a:rPr>
              <a:pPr>
                <a:defRPr/>
              </a:pPr>
              <a:t>27.11.2018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1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17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ags" Target="../tags/tag25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ags" Target="../tags/tag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ags" Target="../tags/tag3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ags" Target="../tags/tag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ags" Target="../tags/tag41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ags" Target="../tags/tag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ags" Target="../tags/tag49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ags" Target="../tags/tag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86.xml"/><Relationship Id="rId16" Type="http://schemas.openxmlformats.org/officeDocument/2006/relationships/tags" Target="../tags/tag57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ags" Target="../tags/tag56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slu_d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92150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de-CH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98638"/>
            <a:ext cx="816927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" y="6453188"/>
            <a:ext cx="79184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defRPr sz="7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A92B2-C5F0-4257-BE03-EC574B349763}" type="slidenum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8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182563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92088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2pPr>
      <a:lvl3pPr marL="906463" indent="-192088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3pPr>
      <a:lvl4pPr marL="1262063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4pPr>
      <a:lvl5pPr marL="16192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764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5336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29908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4480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slu_d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92150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de-CH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98638"/>
            <a:ext cx="816927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de-CH" dirty="0"/>
          </a:p>
        </p:txBody>
      </p:sp>
      <p:sp>
        <p:nvSpPr>
          <p:cNvPr id="1029" name="Text Box 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2938" y="6453188"/>
            <a:ext cx="2705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700" b="0">
                <a:solidFill>
                  <a:srgbClr val="000000"/>
                </a:solidFill>
              </a:rPr>
              <a:t>Folie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" y="6453188"/>
            <a:ext cx="79184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defRPr sz="7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713928-8E08-47CE-9D8A-C16ADE215186}" type="slidenum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2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182563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92088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2pPr>
      <a:lvl3pPr marL="906463" indent="-192088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3pPr>
      <a:lvl4pPr marL="1262063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4pPr>
      <a:lvl5pPr marL="16192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764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5336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29908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4480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slu_d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1" y="692150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de-CH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1" y="1798640"/>
            <a:ext cx="816927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de-CH" dirty="0"/>
          </a:p>
        </p:txBody>
      </p:sp>
      <p:sp>
        <p:nvSpPr>
          <p:cNvPr id="1029" name="Text Box 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2938" y="6453190"/>
            <a:ext cx="2705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54000" rIns="54000" bIns="54000"/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525" b="0">
                <a:solidFill>
                  <a:srgbClr val="000000"/>
                </a:solidFill>
              </a:rPr>
              <a:t>Folie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" y="6453188"/>
            <a:ext cx="79184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defRPr sz="525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713928-8E08-47CE-9D8A-C16ADE215186}" type="slidenum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Verdana" pitchFamily="34" charset="0"/>
        </a:defRPr>
      </a:lvl9pPr>
    </p:titleStyle>
    <p:bodyStyle>
      <a:lvl1pPr marL="136922" indent="-136922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404813" indent="-144066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2pPr>
      <a:lvl3pPr marL="679847" indent="-144066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3pPr>
      <a:lvl4pPr marL="946547" indent="-136922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4pPr>
      <a:lvl5pPr marL="1214438" indent="-136922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5pPr>
      <a:lvl6pPr marL="1557338" indent="-136922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6pPr>
      <a:lvl7pPr marL="1900238" indent="-136922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7pPr>
      <a:lvl8pPr marL="2243138" indent="-136922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8pPr>
      <a:lvl9pPr marL="2586038" indent="-136922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slu_d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92150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de-CH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98638"/>
            <a:ext cx="816927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de-CH" dirty="0"/>
          </a:p>
        </p:txBody>
      </p:sp>
      <p:sp>
        <p:nvSpPr>
          <p:cNvPr id="1029" name="Text Box 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2938" y="6453188"/>
            <a:ext cx="2705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700" b="0">
                <a:solidFill>
                  <a:srgbClr val="000000"/>
                </a:solidFill>
              </a:rPr>
              <a:t>Folie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" y="6453188"/>
            <a:ext cx="79184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defRPr sz="7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713928-8E08-47CE-9D8A-C16ADE215186}" type="slidenum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2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182563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92088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2pPr>
      <a:lvl3pPr marL="906463" indent="-192088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3pPr>
      <a:lvl4pPr marL="1262063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4pPr>
      <a:lvl5pPr marL="16192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764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5336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29908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4480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slu_d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92150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de-CH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98638"/>
            <a:ext cx="816927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de-CH" dirty="0"/>
          </a:p>
        </p:txBody>
      </p:sp>
      <p:sp>
        <p:nvSpPr>
          <p:cNvPr id="1029" name="Text Box 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2938" y="6453188"/>
            <a:ext cx="2705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700" b="0">
                <a:solidFill>
                  <a:srgbClr val="000000"/>
                </a:solidFill>
              </a:rPr>
              <a:t>Folie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" y="6453188"/>
            <a:ext cx="79184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defRPr sz="7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713928-8E08-47CE-9D8A-C16ADE215186}" type="slidenum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9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182563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92088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2pPr>
      <a:lvl3pPr marL="906463" indent="-192088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3pPr>
      <a:lvl4pPr marL="1262063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4pPr>
      <a:lvl5pPr marL="16192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764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5336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29908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4480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slu_d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92150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de-DE"/>
              <a:t>Mintacím szerkesztése</a:t>
            </a:r>
            <a:endParaRPr lang="de-CH" altLang="de-DE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98638"/>
            <a:ext cx="816927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de-DE"/>
              <a:t>Mintaszöveg szerkesztése</a:t>
            </a:r>
          </a:p>
          <a:p>
            <a:pPr lvl="1"/>
            <a:r>
              <a:rPr lang="hu-HU" altLang="de-DE"/>
              <a:t>Második szint</a:t>
            </a:r>
          </a:p>
          <a:p>
            <a:pPr lvl="2"/>
            <a:r>
              <a:rPr lang="hu-HU" altLang="de-DE"/>
              <a:t>Harmadik szint</a:t>
            </a:r>
          </a:p>
          <a:p>
            <a:pPr lvl="3"/>
            <a:r>
              <a:rPr lang="hu-HU" altLang="de-DE"/>
              <a:t>Negyedik szint</a:t>
            </a:r>
          </a:p>
          <a:p>
            <a:pPr lvl="4"/>
            <a:r>
              <a:rPr lang="hu-HU" altLang="de-DE"/>
              <a:t>Ötödik szint</a:t>
            </a:r>
            <a:endParaRPr lang="de-CH" altLang="de-DE"/>
          </a:p>
        </p:txBody>
      </p:sp>
      <p:sp>
        <p:nvSpPr>
          <p:cNvPr id="1029" name="Text Box 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2938" y="6453188"/>
            <a:ext cx="2705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CH" sz="700" b="0">
                <a:solidFill>
                  <a:srgbClr val="000000"/>
                </a:solidFill>
              </a:rPr>
              <a:t>Folie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" y="6453188"/>
            <a:ext cx="79184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BDE7CA-447A-418B-81F5-106CE92BBBB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9433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92088" algn="l" rtl="0" eaLnBrk="0" fontAlgn="base" hangingPunct="0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2pPr>
      <a:lvl3pPr marL="906463" indent="-192088" algn="l" rtl="0" eaLnBrk="0" fontAlgn="base" hangingPunct="0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3pPr>
      <a:lvl4pPr marL="1262063" indent="-182563" algn="l" rtl="0" eaLnBrk="0" fontAlgn="base" hangingPunct="0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4pPr>
      <a:lvl5pPr marL="1619250" indent="-182563" algn="l" rtl="0" eaLnBrk="0" fontAlgn="base" hangingPunct="0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764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5336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29908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4480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slu_d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1" y="692150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de-CH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1" y="1798640"/>
            <a:ext cx="816927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1029" name="Text Box 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2938" y="6453190"/>
            <a:ext cx="2705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54000" rIns="54000" bIns="54000"/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525" b="0">
                <a:solidFill>
                  <a:srgbClr val="000000"/>
                </a:solidFill>
              </a:rPr>
              <a:t>Folie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" y="6453188"/>
            <a:ext cx="79184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defRPr sz="525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A92B2-C5F0-4257-BE03-EC574B349763}" type="slidenum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4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Verdana" pitchFamily="34" charset="0"/>
        </a:defRPr>
      </a:lvl9pPr>
    </p:titleStyle>
    <p:bodyStyle>
      <a:lvl1pPr marL="136922" indent="-136922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404813" indent="-144066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2pPr>
      <a:lvl3pPr marL="679847" indent="-144066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3pPr>
      <a:lvl4pPr marL="946547" indent="-136922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4pPr>
      <a:lvl5pPr marL="1214438" indent="-136922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5pPr>
      <a:lvl6pPr marL="1557338" indent="-136922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6pPr>
      <a:lvl7pPr marL="1900238" indent="-136922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7pPr>
      <a:lvl8pPr marL="2243138" indent="-136922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8pPr>
      <a:lvl9pPr marL="2586038" indent="-136922" algn="l" rtl="0" eaLnBrk="1" fontAlgn="base" hangingPunct="1"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slu_d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92150"/>
            <a:ext cx="816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de-CH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98638"/>
            <a:ext cx="816927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CH"/>
          </a:p>
        </p:txBody>
      </p:sp>
      <p:sp>
        <p:nvSpPr>
          <p:cNvPr id="1029" name="Text Box 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2938" y="6453188"/>
            <a:ext cx="2705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700" b="0">
                <a:solidFill>
                  <a:srgbClr val="000000"/>
                </a:solidFill>
              </a:rPr>
              <a:t>Folie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" y="6453188"/>
            <a:ext cx="79184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>
              <a:defRPr sz="7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A92B2-C5F0-4257-BE03-EC574B349763}" type="slidenum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r>
              <a:rPr lang="de-CH">
                <a:solidFill>
                  <a:srgbClr val="000000"/>
                </a:solidFill>
              </a:rPr>
              <a:t>, </a:t>
            </a:r>
            <a:fld id="{6A264F87-2100-4649-B7BB-BD4A46C92736}" type="datetime4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 November 2018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0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182563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92088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2pPr>
      <a:lvl3pPr marL="906463" indent="-192088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3pPr>
      <a:lvl4pPr marL="1262063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4pPr>
      <a:lvl5pPr marL="16192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764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5336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29908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448050" indent="-182563" algn="l" rtl="0" eaLnBrk="1" fontAlgn="base" hangingPunct="1"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6"/>
          <p:cNvSpPr>
            <a:spLocks noChangeArrowheads="1"/>
          </p:cNvSpPr>
          <p:nvPr/>
        </p:nvSpPr>
        <p:spPr bwMode="auto">
          <a:xfrm>
            <a:off x="1186454" y="781324"/>
            <a:ext cx="6841930" cy="38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b="1" dirty="0">
                <a:solidFill>
                  <a:schemeClr val="tx2"/>
                </a:solidFill>
              </a:rPr>
              <a:t>The Tourism Destination/Area Life Cycle! («TALC»)</a:t>
            </a:r>
          </a:p>
        </p:txBody>
      </p:sp>
      <p:sp>
        <p:nvSpPr>
          <p:cNvPr id="29721" name="Text Box 29"/>
          <p:cNvSpPr txBox="1">
            <a:spLocks noChangeArrowheads="1"/>
          </p:cNvSpPr>
          <p:nvPr/>
        </p:nvSpPr>
        <p:spPr bwMode="auto">
          <a:xfrm>
            <a:off x="6597631" y="6348050"/>
            <a:ext cx="2366902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35000"/>
              </a:spcAft>
              <a:buChar char="-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35000"/>
              </a:spcAft>
              <a:buChar char="-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35000"/>
              </a:spcAft>
              <a:buChar char="-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35000"/>
              </a:spcAft>
              <a:buChar char="-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z="675" dirty="0">
                <a:latin typeface="+mn-lt"/>
              </a:rPr>
              <a:t>Adapted from source: WTO, A practical Guide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683568" y="1628800"/>
            <a:ext cx="7586241" cy="4464496"/>
            <a:chOff x="1706568" y="1627660"/>
            <a:chExt cx="8710608" cy="4704013"/>
          </a:xfrm>
        </p:grpSpPr>
        <p:sp>
          <p:nvSpPr>
            <p:cNvPr id="29701" name="Freeform 3"/>
            <p:cNvSpPr>
              <a:spLocks/>
            </p:cNvSpPr>
            <p:nvPr/>
          </p:nvSpPr>
          <p:spPr bwMode="auto">
            <a:xfrm>
              <a:off x="2473326" y="3548535"/>
              <a:ext cx="6048375" cy="2328863"/>
            </a:xfrm>
            <a:custGeom>
              <a:avLst/>
              <a:gdLst>
                <a:gd name="T0" fmla="*/ 0 w 3810"/>
                <a:gd name="T1" fmla="*/ 2328863 h 1467"/>
                <a:gd name="T2" fmla="*/ 1511300 w 3810"/>
                <a:gd name="T3" fmla="*/ 1824038 h 1467"/>
                <a:gd name="T4" fmla="*/ 3024188 w 3810"/>
                <a:gd name="T5" fmla="*/ 1104900 h 1467"/>
                <a:gd name="T6" fmla="*/ 4751388 w 3810"/>
                <a:gd name="T7" fmla="*/ 168275 h 1467"/>
                <a:gd name="T8" fmla="*/ 5543550 w 3810"/>
                <a:gd name="T9" fmla="*/ 96838 h 1467"/>
                <a:gd name="T10" fmla="*/ 5903913 w 3810"/>
                <a:gd name="T11" fmla="*/ 384175 h 1467"/>
                <a:gd name="T12" fmla="*/ 6048375 w 3810"/>
                <a:gd name="T13" fmla="*/ 889000 h 1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10" h="1467">
                  <a:moveTo>
                    <a:pt x="0" y="1467"/>
                  </a:moveTo>
                  <a:cubicBezTo>
                    <a:pt x="317" y="1372"/>
                    <a:pt x="635" y="1278"/>
                    <a:pt x="952" y="1149"/>
                  </a:cubicBezTo>
                  <a:cubicBezTo>
                    <a:pt x="1269" y="1020"/>
                    <a:pt x="1565" y="870"/>
                    <a:pt x="1905" y="696"/>
                  </a:cubicBezTo>
                  <a:cubicBezTo>
                    <a:pt x="2245" y="522"/>
                    <a:pt x="2729" y="212"/>
                    <a:pt x="2993" y="106"/>
                  </a:cubicBezTo>
                  <a:cubicBezTo>
                    <a:pt x="3257" y="0"/>
                    <a:pt x="3371" y="38"/>
                    <a:pt x="3492" y="61"/>
                  </a:cubicBezTo>
                  <a:cubicBezTo>
                    <a:pt x="3613" y="84"/>
                    <a:pt x="3666" y="159"/>
                    <a:pt x="3719" y="242"/>
                  </a:cubicBezTo>
                  <a:cubicBezTo>
                    <a:pt x="3772" y="325"/>
                    <a:pt x="3791" y="442"/>
                    <a:pt x="3810" y="56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9702" name="Freeform 4"/>
            <p:cNvSpPr>
              <a:spLocks/>
            </p:cNvSpPr>
            <p:nvPr/>
          </p:nvSpPr>
          <p:spPr bwMode="auto">
            <a:xfrm>
              <a:off x="7800975" y="2813523"/>
              <a:ext cx="1296988" cy="852487"/>
            </a:xfrm>
            <a:custGeom>
              <a:avLst/>
              <a:gdLst>
                <a:gd name="T0" fmla="*/ 0 w 817"/>
                <a:gd name="T1" fmla="*/ 792162 h 537"/>
                <a:gd name="T2" fmla="*/ 504825 w 817"/>
                <a:gd name="T3" fmla="*/ 720725 h 537"/>
                <a:gd name="T4" fmla="*/ 1296988 w 817"/>
                <a:gd name="T5" fmla="*/ 0 h 5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7" h="537">
                  <a:moveTo>
                    <a:pt x="0" y="499"/>
                  </a:moveTo>
                  <a:cubicBezTo>
                    <a:pt x="91" y="518"/>
                    <a:pt x="182" y="537"/>
                    <a:pt x="318" y="454"/>
                  </a:cubicBezTo>
                  <a:cubicBezTo>
                    <a:pt x="454" y="371"/>
                    <a:pt x="635" y="185"/>
                    <a:pt x="817" y="0"/>
                  </a:cubicBezTo>
                </a:path>
              </a:pathLst>
            </a:custGeom>
            <a:noFill/>
            <a:ln w="57150" cmpd="sng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350"/>
            </a:p>
          </p:txBody>
        </p:sp>
        <p:cxnSp>
          <p:nvCxnSpPr>
            <p:cNvPr id="29703" name="AutoShape 6"/>
            <p:cNvCxnSpPr>
              <a:cxnSpLocks noChangeShapeType="1"/>
            </p:cNvCxnSpPr>
            <p:nvPr/>
          </p:nvCxnSpPr>
          <p:spPr bwMode="auto">
            <a:xfrm>
              <a:off x="2439988" y="2132485"/>
              <a:ext cx="0" cy="374491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7319963" y="1627660"/>
              <a:ext cx="2303462" cy="50482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sz="1200" b="1" dirty="0">
                  <a:latin typeface="Arial" charset="0"/>
                </a:rPr>
                <a:t>Stagnation,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sz="1200" b="1" dirty="0">
                  <a:latin typeface="Arial" charset="0"/>
                </a:rPr>
                <a:t>Rejuvenation or decline</a:t>
              </a:r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2495550" y="1627660"/>
              <a:ext cx="1079500" cy="50482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sz="1200" b="1" dirty="0">
                  <a:latin typeface="Arial" charset="0"/>
                </a:rPr>
                <a:t>Discovery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3735389" y="1627660"/>
              <a:ext cx="1368425" cy="50482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sz="1200" b="1">
                  <a:latin typeface="Arial" charset="0"/>
                </a:rPr>
                <a:t>Local control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165726" y="1627660"/>
              <a:ext cx="1800225" cy="50482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sz="1200" b="1">
                  <a:latin typeface="Arial" charset="0"/>
                </a:rPr>
                <a:t>Institutionalism</a:t>
              </a:r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4440239" y="5942485"/>
              <a:ext cx="1943100" cy="389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CH" sz="1350" b="1">
                  <a:latin typeface="Arial" charset="0"/>
                </a:rPr>
                <a:t>Time </a:t>
              </a:r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5219700" y="6158384"/>
              <a:ext cx="27320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350"/>
            </a:p>
          </p:txBody>
        </p:sp>
        <p:cxnSp>
          <p:nvCxnSpPr>
            <p:cNvPr id="29710" name="AutoShape 14"/>
            <p:cNvCxnSpPr>
              <a:cxnSpLocks noChangeShapeType="1"/>
            </p:cNvCxnSpPr>
            <p:nvPr/>
          </p:nvCxnSpPr>
          <p:spPr bwMode="auto">
            <a:xfrm flipV="1">
              <a:off x="4727575" y="2205509"/>
              <a:ext cx="0" cy="3671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11" name="AutoShape 15"/>
            <p:cNvCxnSpPr>
              <a:cxnSpLocks noChangeShapeType="1"/>
            </p:cNvCxnSpPr>
            <p:nvPr/>
          </p:nvCxnSpPr>
          <p:spPr bwMode="auto">
            <a:xfrm flipV="1">
              <a:off x="5880100" y="2205509"/>
              <a:ext cx="0" cy="3671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12" name="AutoShape 16"/>
            <p:cNvCxnSpPr>
              <a:cxnSpLocks noChangeShapeType="1"/>
            </p:cNvCxnSpPr>
            <p:nvPr/>
          </p:nvCxnSpPr>
          <p:spPr bwMode="auto">
            <a:xfrm flipV="1">
              <a:off x="7032625" y="2205509"/>
              <a:ext cx="0" cy="3671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 rot="18011164">
              <a:off x="2274888" y="4740713"/>
              <a:ext cx="1528763" cy="344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CH" sz="1350" b="1">
                  <a:latin typeface="Arial" charset="0"/>
                </a:rPr>
                <a:t>Exploration</a:t>
              </a:r>
            </a:p>
          </p:txBody>
        </p:sp>
        <p:sp>
          <p:nvSpPr>
            <p:cNvPr id="29714" name="Text Box 18"/>
            <p:cNvSpPr txBox="1">
              <a:spLocks noChangeArrowheads="1"/>
            </p:cNvSpPr>
            <p:nvPr/>
          </p:nvSpPr>
          <p:spPr bwMode="auto">
            <a:xfrm rot="18087460">
              <a:off x="3355976" y="4308912"/>
              <a:ext cx="1671638" cy="344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sz="1350" b="1">
                  <a:latin typeface="Arial" charset="0"/>
                </a:rPr>
                <a:t>Involvement</a:t>
              </a:r>
            </a:p>
          </p:txBody>
        </p:sp>
        <p:sp>
          <p:nvSpPr>
            <p:cNvPr id="29715" name="Text Box 19"/>
            <p:cNvSpPr txBox="1">
              <a:spLocks noChangeArrowheads="1"/>
            </p:cNvSpPr>
            <p:nvPr/>
          </p:nvSpPr>
          <p:spPr bwMode="auto">
            <a:xfrm rot="17961590">
              <a:off x="4450557" y="3873143"/>
              <a:ext cx="1784349" cy="344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CH" sz="1350" b="1">
                  <a:latin typeface="Arial" charset="0"/>
                </a:rPr>
                <a:t>Development</a:t>
              </a:r>
            </a:p>
          </p:txBody>
        </p:sp>
        <p:sp>
          <p:nvSpPr>
            <p:cNvPr id="29716" name="Text Box 20"/>
            <p:cNvSpPr txBox="1">
              <a:spLocks noChangeArrowheads="1"/>
            </p:cNvSpPr>
            <p:nvPr/>
          </p:nvSpPr>
          <p:spPr bwMode="auto">
            <a:xfrm rot="17939608">
              <a:off x="5561013" y="3177025"/>
              <a:ext cx="1855788" cy="344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CH" sz="1350" b="1">
                  <a:latin typeface="Arial" charset="0"/>
                </a:rPr>
                <a:t>Consolidation</a:t>
              </a:r>
            </a:p>
          </p:txBody>
        </p:sp>
        <p:sp>
          <p:nvSpPr>
            <p:cNvPr id="29717" name="Text Box 21"/>
            <p:cNvSpPr txBox="1">
              <a:spLocks noChangeArrowheads="1"/>
            </p:cNvSpPr>
            <p:nvPr/>
          </p:nvSpPr>
          <p:spPr bwMode="auto">
            <a:xfrm>
              <a:off x="8616950" y="2348385"/>
              <a:ext cx="1800226" cy="389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CH" sz="1350" b="1">
                  <a:latin typeface="Arial" charset="0"/>
                </a:rPr>
                <a:t>Rejuvenation</a:t>
              </a:r>
            </a:p>
          </p:txBody>
        </p:sp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8029576" y="4508972"/>
              <a:ext cx="1223963" cy="389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sz="1350" b="1">
                  <a:latin typeface="Arial" charset="0"/>
                </a:rPr>
                <a:t>Decline</a:t>
              </a:r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7053265" y="2719860"/>
              <a:ext cx="1419225" cy="389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CH" sz="1350" b="1">
                  <a:latin typeface="Arial" charset="0"/>
                </a:rPr>
                <a:t>Stagnation</a:t>
              </a:r>
            </a:p>
          </p:txBody>
        </p:sp>
        <p:sp>
          <p:nvSpPr>
            <p:cNvPr id="29720" name="Text Box 24"/>
            <p:cNvSpPr txBox="1">
              <a:spLocks noChangeArrowheads="1"/>
            </p:cNvSpPr>
            <p:nvPr/>
          </p:nvSpPr>
          <p:spPr bwMode="auto">
            <a:xfrm rot="16200000">
              <a:off x="833685" y="3587979"/>
              <a:ext cx="2328863" cy="583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sz="1350" b="1" dirty="0">
                  <a:latin typeface="Arial" charset="0"/>
                </a:rPr>
                <a:t>Number of visitors or other KPI</a:t>
              </a:r>
            </a:p>
          </p:txBody>
        </p:sp>
        <p:sp>
          <p:nvSpPr>
            <p:cNvPr id="29722" name="Line 32"/>
            <p:cNvSpPr>
              <a:spLocks noChangeShapeType="1"/>
            </p:cNvSpPr>
            <p:nvPr/>
          </p:nvSpPr>
          <p:spPr bwMode="auto">
            <a:xfrm>
              <a:off x="2424114" y="5877397"/>
              <a:ext cx="74882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/>
            <a:p>
              <a:endParaRPr lang="en-GB" sz="1350"/>
            </a:p>
          </p:txBody>
        </p:sp>
        <p:cxnSp>
          <p:nvCxnSpPr>
            <p:cNvPr id="29723" name="AutoShape 33"/>
            <p:cNvCxnSpPr>
              <a:cxnSpLocks noChangeShapeType="1"/>
            </p:cNvCxnSpPr>
            <p:nvPr/>
          </p:nvCxnSpPr>
          <p:spPr bwMode="auto">
            <a:xfrm flipV="1">
              <a:off x="3575050" y="2205509"/>
              <a:ext cx="0" cy="3671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301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700808"/>
            <a:ext cx="4453086" cy="3528392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GB" sz="1400" b="1" u="sng" dirty="0"/>
              <a:t>Effective, competent tourism planning:</a:t>
            </a:r>
          </a:p>
          <a:p>
            <a:pPr marL="0" indent="0">
              <a:lnSpc>
                <a:spcPct val="125000"/>
              </a:lnSpc>
              <a:buNone/>
            </a:pPr>
            <a:endParaRPr lang="en-GB" sz="1500" u="sng" dirty="0" smtClean="0"/>
          </a:p>
          <a:p>
            <a:pPr marL="407194" lvl="1" indent="-207169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GB" sz="1500" dirty="0" smtClean="0"/>
              <a:t>Basis for Tourism Master Plan / Strategy</a:t>
            </a:r>
          </a:p>
          <a:p>
            <a:pPr marL="407194" lvl="1" indent="-207169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GB" sz="1500" dirty="0" smtClean="0"/>
              <a:t>Help ensure the location avoids decline by prolonging its maturity phase</a:t>
            </a:r>
          </a:p>
          <a:p>
            <a:pPr marL="407194" lvl="1" indent="-207169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GB" sz="1500" dirty="0" smtClean="0"/>
              <a:t>Helps to reach the goals</a:t>
            </a:r>
          </a:p>
          <a:p>
            <a:pPr marL="407194" lvl="1" indent="-207169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GB" sz="1500" dirty="0" smtClean="0"/>
              <a:t>Helps ensure fair and sustainable policies are enacted</a:t>
            </a:r>
          </a:p>
          <a:p>
            <a:pPr marL="407194" lvl="1" indent="-207169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GB" sz="1500" dirty="0" smtClean="0"/>
              <a:t>Helps to mitigate negative impacts of tourism (e.g. «overtourism» or «undertourism»</a:t>
            </a:r>
          </a:p>
          <a:p>
            <a:pPr marL="407194" lvl="1" indent="-207169">
              <a:lnSpc>
                <a:spcPct val="125000"/>
              </a:lnSpc>
              <a:buFont typeface="Wingdings" panose="05000000000000000000" pitchFamily="2" charset="2"/>
              <a:buChar char="§"/>
            </a:pPr>
            <a:endParaRPr lang="en-GB" sz="1500" dirty="0"/>
          </a:p>
        </p:txBody>
      </p:sp>
      <p:sp>
        <p:nvSpPr>
          <p:cNvPr id="31334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836712"/>
            <a:ext cx="5524500" cy="38605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54000" rIns="54000" bIns="5400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ct val="0"/>
              </a:spcAft>
            </a:pPr>
            <a:r>
              <a:rPr lang="en-US" sz="1800" dirty="0">
                <a:latin typeface="+mn-lt"/>
                <a:ea typeface="+mn-ea"/>
                <a:cs typeface="+mn-cs"/>
              </a:rPr>
              <a:t>Tourism Planning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861048"/>
            <a:ext cx="4157738" cy="25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5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878180"/>
            <a:ext cx="4392488" cy="3207003"/>
          </a:xfrm>
        </p:spPr>
        <p:txBody>
          <a:bodyPr>
            <a:normAutofit fontScale="92500" lnSpcReduction="10000"/>
          </a:bodyPr>
          <a:lstStyle/>
          <a:p>
            <a:pPr marL="0" lvl="1" indent="0">
              <a:lnSpc>
                <a:spcPct val="125000"/>
              </a:lnSpc>
              <a:buNone/>
            </a:pPr>
            <a:r>
              <a:rPr lang="en-US" sz="1500" b="1" u="sng" dirty="0"/>
              <a:t>Selected goals for tourism planning:</a:t>
            </a:r>
          </a:p>
          <a:p>
            <a:pPr marL="0" lvl="1" indent="0">
              <a:lnSpc>
                <a:spcPct val="125000"/>
              </a:lnSpc>
              <a:buNone/>
            </a:pPr>
            <a:endParaRPr lang="en-US" sz="1500" u="sng" dirty="0"/>
          </a:p>
          <a:p>
            <a:pPr marL="489347" lvl="2" indent="-214313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Improved economy and business success</a:t>
            </a:r>
          </a:p>
          <a:p>
            <a:pPr marL="489347" lvl="2" indent="-214313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Enhanced </a:t>
            </a:r>
            <a:r>
              <a:rPr lang="en-US" dirty="0"/>
              <a:t>visitor satisfaction</a:t>
            </a:r>
          </a:p>
          <a:p>
            <a:pPr marL="489347" lvl="2" indent="-214313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dirty="0"/>
              <a:t>Developing infrastructures and providing recreation facilities for visitors </a:t>
            </a:r>
            <a:r>
              <a:rPr lang="en-US" dirty="0" smtClean="0"/>
              <a:t>(and residents) </a:t>
            </a:r>
            <a:endParaRPr lang="en-US" dirty="0"/>
          </a:p>
          <a:p>
            <a:pPr marL="489347" lvl="2" indent="-214313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Sustainable </a:t>
            </a:r>
            <a:r>
              <a:rPr lang="en-US" dirty="0"/>
              <a:t>resource use</a:t>
            </a:r>
          </a:p>
          <a:p>
            <a:pPr marL="489347" lvl="2" indent="-214313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dirty="0"/>
              <a:t>Community and area </a:t>
            </a:r>
            <a:r>
              <a:rPr lang="en-US" dirty="0" smtClean="0"/>
              <a:t>integration</a:t>
            </a:r>
          </a:p>
          <a:p>
            <a:pPr marL="489347" lvl="2" indent="-214313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And many more</a:t>
            </a:r>
            <a:endParaRPr lang="en-US" dirty="0"/>
          </a:p>
        </p:txBody>
      </p:sp>
      <p:sp>
        <p:nvSpPr>
          <p:cNvPr id="31949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61499" y="940981"/>
            <a:ext cx="5524500" cy="38605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54000" rIns="54000" bIns="5400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ct val="0"/>
              </a:spcAft>
            </a:pPr>
            <a:r>
              <a:rPr lang="en-US" sz="1800" dirty="0">
                <a:latin typeface="+mn-lt"/>
                <a:ea typeface="+mn-ea"/>
                <a:cs typeface="+mn-cs"/>
              </a:rPr>
              <a:t>Principles for </a:t>
            </a:r>
            <a:r>
              <a:rPr lang="en-US" sz="1800" dirty="0" smtClean="0">
                <a:latin typeface="+mn-lt"/>
                <a:ea typeface="+mn-ea"/>
                <a:cs typeface="+mn-cs"/>
              </a:rPr>
              <a:t>Planning</a:t>
            </a: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04637" y="6444192"/>
            <a:ext cx="286231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Source: Gunn and </a:t>
            </a:r>
            <a:r>
              <a:rPr lang="en-US" sz="750" dirty="0" err="1"/>
              <a:t>Turgut</a:t>
            </a:r>
            <a:r>
              <a:rPr lang="en-US" sz="750" dirty="0"/>
              <a:t> in Walker and Walker, 2011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3960440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98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6"/>
          <p:cNvSpPr>
            <a:spLocks noChangeArrowheads="1"/>
          </p:cNvSpPr>
          <p:nvPr/>
        </p:nvSpPr>
        <p:spPr bwMode="auto">
          <a:xfrm>
            <a:off x="714412" y="666682"/>
            <a:ext cx="6142930" cy="38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b="1" dirty="0">
                <a:solidFill>
                  <a:schemeClr val="tx2"/>
                </a:solidFill>
              </a:rPr>
              <a:t>Fragmented Planning within the Destinations 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714413" y="1484784"/>
            <a:ext cx="7385979" cy="3960440"/>
            <a:chOff x="1995454" y="2132485"/>
            <a:chExt cx="7916897" cy="4199188"/>
          </a:xfrm>
        </p:grpSpPr>
        <p:sp>
          <p:nvSpPr>
            <p:cNvPr id="29701" name="Freeform 3"/>
            <p:cNvSpPr>
              <a:spLocks/>
            </p:cNvSpPr>
            <p:nvPr/>
          </p:nvSpPr>
          <p:spPr bwMode="auto">
            <a:xfrm>
              <a:off x="2473326" y="3548535"/>
              <a:ext cx="6048375" cy="2328863"/>
            </a:xfrm>
            <a:custGeom>
              <a:avLst/>
              <a:gdLst>
                <a:gd name="T0" fmla="*/ 0 w 3810"/>
                <a:gd name="T1" fmla="*/ 2328863 h 1467"/>
                <a:gd name="T2" fmla="*/ 1511300 w 3810"/>
                <a:gd name="T3" fmla="*/ 1824038 h 1467"/>
                <a:gd name="T4" fmla="*/ 3024188 w 3810"/>
                <a:gd name="T5" fmla="*/ 1104900 h 1467"/>
                <a:gd name="T6" fmla="*/ 4751388 w 3810"/>
                <a:gd name="T7" fmla="*/ 168275 h 1467"/>
                <a:gd name="T8" fmla="*/ 5543550 w 3810"/>
                <a:gd name="T9" fmla="*/ 96838 h 1467"/>
                <a:gd name="T10" fmla="*/ 5903913 w 3810"/>
                <a:gd name="T11" fmla="*/ 384175 h 1467"/>
                <a:gd name="T12" fmla="*/ 6048375 w 3810"/>
                <a:gd name="T13" fmla="*/ 889000 h 1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10" h="1467">
                  <a:moveTo>
                    <a:pt x="0" y="1467"/>
                  </a:moveTo>
                  <a:cubicBezTo>
                    <a:pt x="317" y="1372"/>
                    <a:pt x="635" y="1278"/>
                    <a:pt x="952" y="1149"/>
                  </a:cubicBezTo>
                  <a:cubicBezTo>
                    <a:pt x="1269" y="1020"/>
                    <a:pt x="1565" y="870"/>
                    <a:pt x="1905" y="696"/>
                  </a:cubicBezTo>
                  <a:cubicBezTo>
                    <a:pt x="2245" y="522"/>
                    <a:pt x="2729" y="212"/>
                    <a:pt x="2993" y="106"/>
                  </a:cubicBezTo>
                  <a:cubicBezTo>
                    <a:pt x="3257" y="0"/>
                    <a:pt x="3371" y="38"/>
                    <a:pt x="3492" y="61"/>
                  </a:cubicBezTo>
                  <a:cubicBezTo>
                    <a:pt x="3613" y="84"/>
                    <a:pt x="3666" y="159"/>
                    <a:pt x="3719" y="242"/>
                  </a:cubicBezTo>
                  <a:cubicBezTo>
                    <a:pt x="3772" y="325"/>
                    <a:pt x="3791" y="442"/>
                    <a:pt x="3810" y="560"/>
                  </a:cubicBezTo>
                </a:path>
              </a:pathLst>
            </a:custGeom>
            <a:noFill/>
            <a:ln w="57150" cmpd="sng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29702" name="Freeform 4"/>
            <p:cNvSpPr>
              <a:spLocks/>
            </p:cNvSpPr>
            <p:nvPr/>
          </p:nvSpPr>
          <p:spPr bwMode="auto">
            <a:xfrm>
              <a:off x="7800975" y="2813523"/>
              <a:ext cx="1296988" cy="852487"/>
            </a:xfrm>
            <a:custGeom>
              <a:avLst/>
              <a:gdLst>
                <a:gd name="T0" fmla="*/ 0 w 817"/>
                <a:gd name="T1" fmla="*/ 792162 h 537"/>
                <a:gd name="T2" fmla="*/ 504825 w 817"/>
                <a:gd name="T3" fmla="*/ 720725 h 537"/>
                <a:gd name="T4" fmla="*/ 1296988 w 817"/>
                <a:gd name="T5" fmla="*/ 0 h 5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7" h="537">
                  <a:moveTo>
                    <a:pt x="0" y="499"/>
                  </a:moveTo>
                  <a:cubicBezTo>
                    <a:pt x="91" y="518"/>
                    <a:pt x="182" y="537"/>
                    <a:pt x="318" y="454"/>
                  </a:cubicBezTo>
                  <a:cubicBezTo>
                    <a:pt x="454" y="371"/>
                    <a:pt x="635" y="185"/>
                    <a:pt x="817" y="0"/>
                  </a:cubicBezTo>
                </a:path>
              </a:pathLst>
            </a:custGeom>
            <a:noFill/>
            <a:ln w="57150" cmpd="sng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350"/>
            </a:p>
          </p:txBody>
        </p:sp>
        <p:cxnSp>
          <p:nvCxnSpPr>
            <p:cNvPr id="29703" name="AutoShape 6"/>
            <p:cNvCxnSpPr>
              <a:cxnSpLocks noChangeShapeType="1"/>
            </p:cNvCxnSpPr>
            <p:nvPr/>
          </p:nvCxnSpPr>
          <p:spPr bwMode="auto">
            <a:xfrm>
              <a:off x="2439988" y="2132485"/>
              <a:ext cx="0" cy="374491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4538197" y="5942485"/>
              <a:ext cx="1845141" cy="389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de-CH" sz="1350" b="1" dirty="0">
                  <a:latin typeface="Arial" charset="0"/>
                </a:rPr>
                <a:t>Time </a:t>
              </a:r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5219700" y="6158383"/>
              <a:ext cx="4692651" cy="4430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350"/>
            </a:p>
          </p:txBody>
        </p:sp>
        <p:cxnSp>
          <p:nvCxnSpPr>
            <p:cNvPr id="29710" name="AutoShape 14"/>
            <p:cNvCxnSpPr>
              <a:cxnSpLocks noChangeShapeType="1"/>
            </p:cNvCxnSpPr>
            <p:nvPr/>
          </p:nvCxnSpPr>
          <p:spPr bwMode="auto">
            <a:xfrm flipV="1">
              <a:off x="4727575" y="2205509"/>
              <a:ext cx="0" cy="3671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11" name="AutoShape 15"/>
            <p:cNvCxnSpPr>
              <a:cxnSpLocks noChangeShapeType="1"/>
            </p:cNvCxnSpPr>
            <p:nvPr/>
          </p:nvCxnSpPr>
          <p:spPr bwMode="auto">
            <a:xfrm flipV="1">
              <a:off x="5880100" y="2205509"/>
              <a:ext cx="0" cy="3671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12" name="AutoShape 16"/>
            <p:cNvCxnSpPr>
              <a:cxnSpLocks noChangeShapeType="1"/>
            </p:cNvCxnSpPr>
            <p:nvPr/>
          </p:nvCxnSpPr>
          <p:spPr bwMode="auto">
            <a:xfrm flipV="1">
              <a:off x="7032625" y="2205509"/>
              <a:ext cx="0" cy="3671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720" name="Text Box 24"/>
            <p:cNvSpPr txBox="1">
              <a:spLocks noChangeArrowheads="1"/>
            </p:cNvSpPr>
            <p:nvPr/>
          </p:nvSpPr>
          <p:spPr bwMode="auto">
            <a:xfrm rot="16200000">
              <a:off x="1003301" y="3892987"/>
              <a:ext cx="2328863" cy="344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35000"/>
                </a:spcAft>
                <a:buChar char="-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sz="1350" b="1" dirty="0">
                  <a:latin typeface="Arial" charset="0"/>
                </a:rPr>
                <a:t>Development</a:t>
              </a:r>
            </a:p>
          </p:txBody>
        </p:sp>
        <p:sp>
          <p:nvSpPr>
            <p:cNvPr id="29722" name="Line 32"/>
            <p:cNvSpPr>
              <a:spLocks noChangeShapeType="1"/>
            </p:cNvSpPr>
            <p:nvPr/>
          </p:nvSpPr>
          <p:spPr bwMode="auto">
            <a:xfrm>
              <a:off x="2424114" y="5877397"/>
              <a:ext cx="74882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/>
            <a:p>
              <a:endParaRPr lang="en-GB" sz="1350"/>
            </a:p>
          </p:txBody>
        </p:sp>
        <p:cxnSp>
          <p:nvCxnSpPr>
            <p:cNvPr id="29723" name="AutoShape 33"/>
            <p:cNvCxnSpPr>
              <a:cxnSpLocks noChangeShapeType="1"/>
            </p:cNvCxnSpPr>
            <p:nvPr/>
          </p:nvCxnSpPr>
          <p:spPr bwMode="auto">
            <a:xfrm flipV="1">
              <a:off x="3575050" y="2205509"/>
              <a:ext cx="0" cy="3671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feld 3"/>
          <p:cNvSpPr txBox="1"/>
          <p:nvPr/>
        </p:nvSpPr>
        <p:spPr>
          <a:xfrm>
            <a:off x="7021461" y="2464485"/>
            <a:ext cx="20150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50" b="1" dirty="0"/>
              <a:t>Tourism Life Cycle</a:t>
            </a:r>
            <a:endParaRPr lang="en-GB" sz="1350" b="1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96654" y="1806074"/>
            <a:ext cx="7219761" cy="2983042"/>
            <a:chOff x="1802742" y="2521558"/>
            <a:chExt cx="8602647" cy="3394060"/>
          </a:xfrm>
        </p:grpSpPr>
        <p:sp>
          <p:nvSpPr>
            <p:cNvPr id="29" name="Freeform 3"/>
            <p:cNvSpPr>
              <a:spLocks/>
            </p:cNvSpPr>
            <p:nvPr/>
          </p:nvSpPr>
          <p:spPr bwMode="auto">
            <a:xfrm>
              <a:off x="1802742" y="2573026"/>
              <a:ext cx="6034208" cy="3342592"/>
            </a:xfrm>
            <a:custGeom>
              <a:avLst/>
              <a:gdLst>
                <a:gd name="T0" fmla="*/ 0 w 3810"/>
                <a:gd name="T1" fmla="*/ 2328863 h 1467"/>
                <a:gd name="T2" fmla="*/ 1511300 w 3810"/>
                <a:gd name="T3" fmla="*/ 1824038 h 1467"/>
                <a:gd name="T4" fmla="*/ 3024188 w 3810"/>
                <a:gd name="T5" fmla="*/ 1104900 h 1467"/>
                <a:gd name="T6" fmla="*/ 4751388 w 3810"/>
                <a:gd name="T7" fmla="*/ 168275 h 1467"/>
                <a:gd name="T8" fmla="*/ 5543550 w 3810"/>
                <a:gd name="T9" fmla="*/ 96838 h 1467"/>
                <a:gd name="T10" fmla="*/ 5903913 w 3810"/>
                <a:gd name="T11" fmla="*/ 384175 h 1467"/>
                <a:gd name="T12" fmla="*/ 6048375 w 3810"/>
                <a:gd name="T13" fmla="*/ 889000 h 1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10" h="1467">
                  <a:moveTo>
                    <a:pt x="0" y="1467"/>
                  </a:moveTo>
                  <a:cubicBezTo>
                    <a:pt x="317" y="1372"/>
                    <a:pt x="635" y="1278"/>
                    <a:pt x="952" y="1149"/>
                  </a:cubicBezTo>
                  <a:cubicBezTo>
                    <a:pt x="1269" y="1020"/>
                    <a:pt x="1565" y="870"/>
                    <a:pt x="1905" y="696"/>
                  </a:cubicBezTo>
                  <a:cubicBezTo>
                    <a:pt x="2245" y="522"/>
                    <a:pt x="2729" y="212"/>
                    <a:pt x="2993" y="106"/>
                  </a:cubicBezTo>
                  <a:cubicBezTo>
                    <a:pt x="3257" y="0"/>
                    <a:pt x="3371" y="38"/>
                    <a:pt x="3492" y="61"/>
                  </a:cubicBezTo>
                  <a:cubicBezTo>
                    <a:pt x="3613" y="84"/>
                    <a:pt x="3666" y="159"/>
                    <a:pt x="3719" y="242"/>
                  </a:cubicBezTo>
                  <a:cubicBezTo>
                    <a:pt x="3772" y="325"/>
                    <a:pt x="3791" y="442"/>
                    <a:pt x="3810" y="560"/>
                  </a:cubicBezTo>
                </a:path>
              </a:pathLst>
            </a:custGeom>
            <a:noFill/>
            <a:ln w="57150" cmpd="sng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35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7457317" y="2521558"/>
              <a:ext cx="2948072" cy="479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350" b="1" dirty="0"/>
                <a:t>«Political» Life Cycle</a:t>
              </a:r>
              <a:endParaRPr lang="en-GB" sz="1350" b="1" dirty="0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6003539" y="2105577"/>
            <a:ext cx="2674157" cy="1607147"/>
            <a:chOff x="6003539" y="2105577"/>
            <a:chExt cx="2674157" cy="1607147"/>
          </a:xfrm>
        </p:grpSpPr>
        <p:sp>
          <p:nvSpPr>
            <p:cNvPr id="33" name="Textfeld 32"/>
            <p:cNvSpPr txBox="1"/>
            <p:nvPr/>
          </p:nvSpPr>
          <p:spPr>
            <a:xfrm>
              <a:off x="6003539" y="3412642"/>
              <a:ext cx="2674157" cy="30008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/>
                <a:t>Lack of harmonisation</a:t>
              </a:r>
            </a:p>
          </p:txBody>
        </p:sp>
        <p:sp>
          <p:nvSpPr>
            <p:cNvPr id="6" name="Pfeil nach unten 5"/>
            <p:cNvSpPr/>
            <p:nvPr/>
          </p:nvSpPr>
          <p:spPr>
            <a:xfrm>
              <a:off x="6804248" y="2105577"/>
              <a:ext cx="257258" cy="1245678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  <p:sp>
          <p:nvSpPr>
            <p:cNvPr id="35" name="Pfeil nach unten 34"/>
            <p:cNvSpPr/>
            <p:nvPr/>
          </p:nvSpPr>
          <p:spPr>
            <a:xfrm>
              <a:off x="7643510" y="2801003"/>
              <a:ext cx="234725" cy="550251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6016173" y="3807454"/>
            <a:ext cx="2489305" cy="1163757"/>
            <a:chOff x="7596576" y="4760866"/>
            <a:chExt cx="3319073" cy="1551676"/>
          </a:xfrm>
        </p:grpSpPr>
        <p:sp>
          <p:nvSpPr>
            <p:cNvPr id="36" name="Textfeld 35"/>
            <p:cNvSpPr txBox="1"/>
            <p:nvPr/>
          </p:nvSpPr>
          <p:spPr>
            <a:xfrm>
              <a:off x="7596576" y="5327657"/>
              <a:ext cx="3319073" cy="98488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b="1" dirty="0">
                  <a:solidFill>
                    <a:schemeClr val="bg1"/>
                  </a:solidFill>
                </a:rPr>
                <a:t>Merge of Strategies</a:t>
              </a:r>
            </a:p>
          </p:txBody>
        </p:sp>
        <p:sp>
          <p:nvSpPr>
            <p:cNvPr id="37" name="Pfeil nach unten 36"/>
            <p:cNvSpPr/>
            <p:nvPr/>
          </p:nvSpPr>
          <p:spPr>
            <a:xfrm>
              <a:off x="9070043" y="4760866"/>
              <a:ext cx="292460" cy="48494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12926" y="5770114"/>
            <a:ext cx="8898700" cy="663053"/>
            <a:chOff x="112926" y="5770114"/>
            <a:chExt cx="8898700" cy="663053"/>
          </a:xfrm>
        </p:grpSpPr>
        <p:sp>
          <p:nvSpPr>
            <p:cNvPr id="41" name="Rectangle 26"/>
            <p:cNvSpPr>
              <a:spLocks noChangeArrowheads="1"/>
            </p:cNvSpPr>
            <p:nvPr/>
          </p:nvSpPr>
          <p:spPr bwMode="auto">
            <a:xfrm>
              <a:off x="836617" y="5770114"/>
              <a:ext cx="8175009" cy="6630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wrap="square" lIns="54000" tIns="54000" rIns="54000" bIns="54000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b="1" dirty="0"/>
                <a:t>Permanent </a:t>
              </a:r>
              <a:r>
                <a:rPr lang="en-GB" b="1" dirty="0" smtClean="0"/>
                <a:t>&amp; </a:t>
              </a:r>
              <a:r>
                <a:rPr lang="en-GB" b="1" u="sng" dirty="0" smtClean="0"/>
                <a:t>coordinated</a:t>
              </a:r>
              <a:r>
                <a:rPr lang="en-GB" b="1" dirty="0" smtClean="0"/>
                <a:t> </a:t>
              </a:r>
              <a:r>
                <a:rPr lang="en-GB" b="1" dirty="0"/>
                <a:t>planning to avoid any kind of unwished impacts and to guarantee sustainable development.</a:t>
              </a:r>
            </a:p>
          </p:txBody>
        </p:sp>
        <p:sp>
          <p:nvSpPr>
            <p:cNvPr id="5" name="Pfeil nach rechts 4"/>
            <p:cNvSpPr/>
            <p:nvPr/>
          </p:nvSpPr>
          <p:spPr bwMode="auto">
            <a:xfrm>
              <a:off x="112926" y="5857814"/>
              <a:ext cx="601486" cy="493292"/>
            </a:xfrm>
            <a:prstGeom prst="rightArrow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29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Ppt2"/>
  <p:tag name="ZOAWTYPE" val="Image"/>
  <p:tag name="ZOAWSESSIONUID" val="20090905170554382383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Ppt1"/>
  <p:tag name="ZOAWTYPE" val="Image"/>
  <p:tag name="ZOAWSESSIONUID" val="20090905170554483949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Additive"/>
  <p:tag name="ZOAWTYPE" val="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Name"/>
  <p:tag name="ZOAWTYPE" val="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Telephone"/>
  <p:tag name="ZOAWTYPE" val="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DirectPhone"/>
  <p:tag name="ZOAWTYPE" val="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EMail"/>
  <p:tag name="ZOAWTYPE" val="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Ppt2"/>
  <p:tag name="ZOAWTYPE" val="Image"/>
  <p:tag name="ZOAWSESSIONUID" val="20090905170554382383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.Powerpoint"/>
  <p:tag name="ZOAWTYPE" val="Te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Ppt1"/>
  <p:tag name="ZOAWTYPE" val="Image"/>
  <p:tag name="ZOAWSESSIONUID" val="20090905170554483949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Additive"/>
  <p:tag name="ZOAWTYPE" val="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Ppt1"/>
  <p:tag name="ZOAWTYPE" val="Image"/>
  <p:tag name="ZOAWSESSIONUID" val="20090905170554483949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Name"/>
  <p:tag name="ZOAWTYPE" val="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Telephone"/>
  <p:tag name="ZOAWTYPE" val="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DirectPhone"/>
  <p:tag name="ZOAWTYPE" val="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EMail"/>
  <p:tag name="ZOAWTYPE" val="Tex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Ppt2"/>
  <p:tag name="ZOAWTYPE" val="Image"/>
  <p:tag name="ZOAWSESSIONUID" val="200909051705543823834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.Powerpoint"/>
  <p:tag name="ZOAWTYPE" val="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Ppt1"/>
  <p:tag name="ZOAWTYPE" val="Image"/>
  <p:tag name="ZOAWSESSIONUID" val="200909051705544839491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Additive"/>
  <p:tag name="ZOAWTYPE" val="Tex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Name"/>
  <p:tag name="ZOAWTYPE" val="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Telephone"/>
  <p:tag name="ZOAWTYPE" val="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Additive"/>
  <p:tag name="ZOAWTYPE" val="Tex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DirectPhone"/>
  <p:tag name="ZOAWTYPE" val="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EMail"/>
  <p:tag name="ZOAWTYPE" val="Tex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Ppt2"/>
  <p:tag name="ZOAWTYPE" val="Image"/>
  <p:tag name="ZOAWSESSIONUID" val="200909051705543823834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.Powerpoint"/>
  <p:tag name="ZOAWTYPE" val="Tex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Ppt1"/>
  <p:tag name="ZOAWTYPE" val="Image"/>
  <p:tag name="ZOAWSESSIONUID" val="200909051705544839491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Additive"/>
  <p:tag name="ZOAWTYPE" val="Tex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Name"/>
  <p:tag name="ZOAWTYPE" val="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Telephone"/>
  <p:tag name="ZOAWTYPE" val="Tex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DirectPhone"/>
  <p:tag name="ZOAWTYPE" val="Tex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EMail"/>
  <p:tag name="ZOAWTYPE" val="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Name"/>
  <p:tag name="ZOAWTYPE" val="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Ppt2"/>
  <p:tag name="ZOAWTYPE" val="Image"/>
  <p:tag name="ZOAWSESSIONUID" val="200909051705543823834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.Powerpoint"/>
  <p:tag name="ZOAWTYPE" val="Tex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Ppt1"/>
  <p:tag name="ZOAWTYPE" val="Image"/>
  <p:tag name="ZOAWSESSIONUID" val="200909051705544839491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Additive"/>
  <p:tag name="ZOAWTYPE" val="Tex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Name"/>
  <p:tag name="ZOAWTYPE" val="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Telephone"/>
  <p:tag name="ZOAWTYPE" val="Tex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DirectPhone"/>
  <p:tag name="ZOAWTYPE" val="Tex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EMail"/>
  <p:tag name="ZOAWTYPE" val="Tex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Ppt2"/>
  <p:tag name="ZOAWTYPE" val="Image"/>
  <p:tag name="ZOAWSESSIONUID" val="200909051705543823834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.Powerpoint"/>
  <p:tag name="ZOAWTYPE" val="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Telephone"/>
  <p:tag name="ZOAWTYPE" val="Tex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Ppt1"/>
  <p:tag name="ZOAWTYPE" val="Image"/>
  <p:tag name="ZOAWSESSIONUID" val="200909051705544839491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Additive"/>
  <p:tag name="ZOAWTYPE" val="Tex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Name"/>
  <p:tag name="ZOAWTYPE" val="Tex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Telephone"/>
  <p:tag name="ZOAWTYPE" val="Tex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DirectPhone"/>
  <p:tag name="ZOAWTYPE" val="Tex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EMail"/>
  <p:tag name="ZOAWTYPE" val="Tex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Ppt2"/>
  <p:tag name="ZOAWTYPE" val="Image"/>
  <p:tag name="ZOAWSESSIONUID" val="200909051705543823834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.Powerpoint"/>
  <p:tag name="ZOAWTYPE" val="Tex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Ppt1"/>
  <p:tag name="ZOAWTYPE" val="Image"/>
  <p:tag name="ZOAWSESSIONUID" val="200909051705544839491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Additive"/>
  <p:tag name="ZOAWTYPE" val="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DirectPhone"/>
  <p:tag name="ZOAWTYPE" val="Tex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Name"/>
  <p:tag name="ZOAWTYPE" val="Tex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Telephone"/>
  <p:tag name="ZOAWTYPE" val="Tex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DirectPhone"/>
  <p:tag name="ZOAWTYPE" val="Tex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EMail"/>
  <p:tag name="ZOAWTYPE" val="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191811121321310321301031x.EMail"/>
  <p:tag name="ZOAWTYPE" val="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2122011014149059130932.LogoPpt2"/>
  <p:tag name="ZOAWTYPE" val="Image"/>
  <p:tag name="ZOAWSESSIONUID" val="200909051705543823834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.Powerpoint"/>
  <p:tag name="ZOAWTYPE" val="Text"/>
</p:tagLst>
</file>

<file path=ppt/theme/theme1.xml><?xml version="1.0" encoding="utf-8"?>
<a:theme xmlns:a="http://schemas.openxmlformats.org/drawingml/2006/main" name="1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>
            <a:alpha val="30196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HSLU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187</Words>
  <Application>Microsoft Office PowerPoint</Application>
  <PresentationFormat>Bildschirmpräsentation (4:3)</PresentationFormat>
  <Paragraphs>44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4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19_Default Design</vt:lpstr>
      <vt:lpstr>16_Default Design</vt:lpstr>
      <vt:lpstr>17_Default Design</vt:lpstr>
      <vt:lpstr>18_Default Design</vt:lpstr>
      <vt:lpstr>20_Default Design</vt:lpstr>
      <vt:lpstr>HSLU1</vt:lpstr>
      <vt:lpstr>21_Default Design</vt:lpstr>
      <vt:lpstr>22_Default Design</vt:lpstr>
      <vt:lpstr>PowerPoint-Präsentation</vt:lpstr>
      <vt:lpstr>Tourism Planning</vt:lpstr>
      <vt:lpstr>Principles for Planning</vt:lpstr>
      <vt:lpstr>PowerPoint-Präsentation</vt:lpstr>
    </vt:vector>
  </TitlesOfParts>
  <Company>Hochschule Luzern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destination management and marketing</dc:title>
  <dc:creator>Unyi Laura W.MSCBA.1201</dc:creator>
  <cp:lastModifiedBy>Wagenseil Urs HSLU W</cp:lastModifiedBy>
  <cp:revision>576</cp:revision>
  <cp:lastPrinted>2016-07-25T14:35:28Z</cp:lastPrinted>
  <dcterms:created xsi:type="dcterms:W3CDTF">2014-04-14T07:39:23Z</dcterms:created>
  <dcterms:modified xsi:type="dcterms:W3CDTF">2018-11-27T14:32:38Z</dcterms:modified>
</cp:coreProperties>
</file>